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600" dirty="0" smtClean="0"/>
              <a:t>Согласование с надзорными органами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ru-RU" sz="2000" dirty="0" smtClean="0"/>
              <a:t>4.2.</a:t>
            </a:r>
            <a:r>
              <a:rPr lang="ru-RU" sz="2400" dirty="0" smtClean="0"/>
              <a:t> Период проведения работ </a:t>
            </a:r>
            <a:r>
              <a:rPr lang="ru-RU" sz="2400" i="1" dirty="0" smtClean="0"/>
              <a:t>2014-2015г.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/>
              <a:t>в рамках исполнения  </a:t>
            </a:r>
            <a:r>
              <a:rPr lang="ru-RU" sz="2400" i="1" dirty="0" smtClean="0"/>
              <a:t>Адресной программы Ленинградской области.</a:t>
            </a: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4.3 Ожидаемый результат (по состоянию доступности) после выполнения работ по адаптации: </a:t>
            </a:r>
            <a:r>
              <a:rPr lang="ru-RU" sz="2000" i="1" dirty="0" smtClean="0"/>
              <a:t>Полная доступность объекта для всех категорий инвалидов.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Arial" charset="0"/>
              <a:buNone/>
              <a:defRPr/>
            </a:pPr>
            <a:r>
              <a:rPr lang="ru-RU" sz="2000" i="1" dirty="0" smtClean="0">
                <a:solidFill>
                  <a:schemeClr val="tx2"/>
                </a:solidFill>
              </a:rPr>
              <a:t>(Степень доступности объекта должна быть выше, чем до проведения работ по адаптации</a:t>
            </a:r>
            <a:r>
              <a:rPr lang="ru-RU" sz="2000" i="1" dirty="0" smtClean="0"/>
              <a:t>)</a:t>
            </a: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4.4. Для принятия решения требуется</a:t>
            </a:r>
            <a:r>
              <a:rPr lang="ru-RU" sz="2000" i="1" dirty="0" smtClean="0"/>
              <a:t>: </a:t>
            </a:r>
            <a:r>
              <a:rPr lang="ru-RU" sz="2000" dirty="0" smtClean="0"/>
              <a:t>Согласование  </a:t>
            </a:r>
            <a:r>
              <a:rPr lang="ru-RU" sz="2000" i="1" dirty="0" smtClean="0">
                <a:solidFill>
                  <a:srgbClr val="FF0000"/>
                </a:solidFill>
              </a:rPr>
              <a:t>Технической экспертизы, Комитета по архитектуре, прилагается</a:t>
            </a: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Имеется заключение уполномоченной организации о состоянии доступности объекта </a:t>
            </a:r>
            <a:r>
              <a:rPr lang="ru-RU" sz="2000" i="1" dirty="0" smtClean="0">
                <a:solidFill>
                  <a:srgbClr val="FF0000"/>
                </a:solidFill>
              </a:rPr>
              <a:t>ООО Рубикон, 10.10.2013</a:t>
            </a:r>
            <a:r>
              <a:rPr lang="ru-RU" sz="2000" dirty="0" smtClean="0"/>
              <a:t>, прилагается. </a:t>
            </a:r>
          </a:p>
          <a:p>
            <a:pPr>
              <a:buFont typeface="Arial" charset="0"/>
              <a:buNone/>
              <a:defRPr/>
            </a:pPr>
            <a:r>
              <a:rPr lang="ru-RU" sz="2000" i="1" dirty="0" smtClean="0"/>
              <a:t>                                          (не обязательно)</a:t>
            </a:r>
            <a:endParaRPr lang="ru-RU" sz="2000" i="1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 smtClean="0"/>
              <a:t>4.5. Информация размещена (обновлена) на Карте доступности субъекта РФ </a:t>
            </a:r>
            <a:r>
              <a:rPr lang="ru-RU" sz="2000" b="1" dirty="0" smtClean="0"/>
              <a:t>дата </a:t>
            </a:r>
            <a:r>
              <a:rPr lang="ru-RU" sz="2000" dirty="0" smtClean="0"/>
              <a:t>_________</a:t>
            </a:r>
            <a:r>
              <a:rPr lang="ru-RU" sz="2000" i="1" dirty="0" smtClean="0"/>
              <a:t>,наименование сайта, портала.</a:t>
            </a:r>
            <a:endParaRPr lang="ru-RU" sz="2000" dirty="0" smtClean="0"/>
          </a:p>
          <a:p>
            <a:pPr>
              <a:buFont typeface="Arial" charset="0"/>
              <a:buNone/>
              <a:defRPr/>
            </a:pPr>
            <a:endParaRPr lang="ru-RU" sz="20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E093DD-B81C-46BF-8FFA-D90F743D665D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08A79-5BA9-4DD7-8956-C5CD7AECEB1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0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Бюро технической инвентаризации БТИ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Требуется при перепланировке</a:t>
            </a:r>
          </a:p>
          <a:p>
            <a:pPr marL="0" indent="0">
              <a:buNone/>
            </a:pPr>
            <a:r>
              <a:rPr lang="ru-RU" dirty="0"/>
              <a:t>Внесение изменений в план БТИ </a:t>
            </a:r>
            <a:r>
              <a:rPr lang="ru-RU" dirty="0" smtClean="0"/>
              <a:t>при </a:t>
            </a:r>
            <a:r>
              <a:rPr lang="ru-RU" dirty="0" smtClean="0"/>
              <a:t>перепланировке</a:t>
            </a:r>
            <a:r>
              <a:rPr lang="ru-RU" dirty="0"/>
              <a:t>, </a:t>
            </a:r>
            <a:r>
              <a:rPr lang="ru-RU" dirty="0" smtClean="0"/>
              <a:t>или  план </a:t>
            </a:r>
            <a:r>
              <a:rPr lang="ru-RU" dirty="0"/>
              <a:t>земельного </a:t>
            </a:r>
            <a:r>
              <a:rPr lang="ru-RU" dirty="0" smtClean="0"/>
              <a:t>участка при увеличении </a:t>
            </a:r>
            <a:r>
              <a:rPr lang="ru-RU" dirty="0" smtClean="0"/>
              <a:t>пятна застройки (строительстве наружных пандусов или  установке </a:t>
            </a:r>
            <a:r>
              <a:rPr lang="ru-RU" dirty="0" smtClean="0"/>
              <a:t>наружных </a:t>
            </a:r>
            <a:r>
              <a:rPr lang="ru-RU" dirty="0" smtClean="0"/>
              <a:t>подъёмников)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08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Отдел подземных сооружений</a:t>
            </a:r>
            <a:br>
              <a:rPr lang="ru-RU" dirty="0" smtClean="0"/>
            </a:br>
            <a:r>
              <a:rPr lang="ru-RU" dirty="0" err="1" smtClean="0"/>
              <a:t>Геотрест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 проектировании фундаментов (для пандуса, лестницы, лифта, платформы) необходима </a:t>
            </a:r>
            <a:r>
              <a:rPr lang="ru-RU" dirty="0" err="1" smtClean="0"/>
              <a:t>геоподоснова</a:t>
            </a:r>
            <a:r>
              <a:rPr lang="ru-RU" dirty="0" smtClean="0"/>
              <a:t> участка.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местах установки </a:t>
            </a:r>
            <a:r>
              <a:rPr lang="ru-RU" dirty="0" smtClean="0"/>
              <a:t>наружных подъёмников и лифтов потребуется обследование </a:t>
            </a:r>
            <a:r>
              <a:rPr lang="ru-RU" dirty="0"/>
              <a:t>фасадов </a:t>
            </a:r>
            <a:r>
              <a:rPr lang="ru-RU" dirty="0" smtClean="0"/>
              <a:t>здания  и несущей способности стен при устройстве </a:t>
            </a:r>
            <a:r>
              <a:rPr lang="ru-RU" dirty="0"/>
              <a:t>проёмов в </a:t>
            </a:r>
            <a:r>
              <a:rPr lang="ru-RU" dirty="0" smtClean="0"/>
              <a:t>наружных стенах. </a:t>
            </a:r>
          </a:p>
          <a:p>
            <a:pPr marL="0" indent="0">
              <a:buNone/>
            </a:pPr>
            <a:r>
              <a:rPr lang="ru-RU" dirty="0" smtClean="0"/>
              <a:t>Потребуется ситуационный </a:t>
            </a:r>
            <a:r>
              <a:rPr lang="ru-RU" dirty="0"/>
              <a:t>план </a:t>
            </a:r>
            <a:r>
              <a:rPr lang="ru-RU" dirty="0" smtClean="0"/>
              <a:t>при </a:t>
            </a:r>
            <a:r>
              <a:rPr lang="ru-RU" dirty="0" smtClean="0"/>
              <a:t>предъявлении документов </a:t>
            </a:r>
            <a:r>
              <a:rPr lang="ru-RU" dirty="0"/>
              <a:t>на землю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370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 уполномоченной организации</a:t>
            </a:r>
            <a:br>
              <a:rPr lang="ru-RU" dirty="0" smtClean="0"/>
            </a:br>
            <a:r>
              <a:rPr lang="ru-RU" dirty="0" smtClean="0"/>
              <a:t>(рекомендуется)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Если имеется заключение </a:t>
            </a:r>
            <a:r>
              <a:rPr lang="ru-RU" dirty="0" smtClean="0"/>
              <a:t>специализированной </a:t>
            </a:r>
            <a:r>
              <a:rPr lang="ru-RU" dirty="0"/>
              <a:t>организации о состоянии доступности объекта, указывается ее название, а также наименование документа и дату заключения.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10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6970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Для принятия решения об адаптации объекта отмечается, требуется ли дополнительная информация или согласование:</a:t>
            </a:r>
            <a:br>
              <a:rPr lang="ru-RU" sz="3600" dirty="0"/>
            </a:b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81989" y="185898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разработка </a:t>
            </a:r>
            <a:r>
              <a:rPr lang="ru-RU" dirty="0"/>
              <a:t>проектно-сметной документации</a:t>
            </a:r>
            <a:r>
              <a:rPr lang="ru-RU" dirty="0" smtClean="0"/>
              <a:t>;</a:t>
            </a:r>
            <a:r>
              <a:rPr lang="ru-RU" dirty="0"/>
              <a:t> </a:t>
            </a:r>
            <a:r>
              <a:rPr lang="ru-RU" dirty="0" smtClean="0"/>
              <a:t>определение стоимости работ;</a:t>
            </a:r>
            <a:endParaRPr lang="ru-RU" dirty="0"/>
          </a:p>
          <a:p>
            <a:r>
              <a:rPr lang="ru-RU" dirty="0" smtClean="0"/>
              <a:t>согласование </a:t>
            </a:r>
            <a:r>
              <a:rPr lang="ru-RU" dirty="0"/>
              <a:t>с вышестоящей организацией (собственником объекта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согласование решения на Комиссии по координации деятельности в сфере обеспечения доступной среды жизнедеятельности для инвалидов и других МГН;</a:t>
            </a:r>
          </a:p>
          <a:p>
            <a:pPr lvl="0"/>
            <a:r>
              <a:rPr lang="ru-RU" dirty="0" smtClean="0"/>
              <a:t>согласование </a:t>
            </a:r>
            <a:r>
              <a:rPr lang="ru-RU" dirty="0"/>
              <a:t>с потребителем (с общественными организациями инвалидов).</a:t>
            </a:r>
          </a:p>
          <a:p>
            <a:pPr lvl="0"/>
            <a:r>
              <a:rPr lang="ru-RU" dirty="0"/>
              <a:t>техническая экспертиза; </a:t>
            </a:r>
            <a:r>
              <a:rPr lang="ru-RU" dirty="0" smtClean="0"/>
              <a:t>согласование </a:t>
            </a:r>
            <a:r>
              <a:rPr lang="ru-RU" dirty="0"/>
              <a:t>работ с надзорными органами (в сфере проектирования и строительства, архитектуры, охраны памятников);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6C8C-E468-41C1-B67A-176A4FD196C1}" type="datetime1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3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Объективизация </a:t>
            </a:r>
            <a:r>
              <a:rPr lang="ru-RU" sz="3200" dirty="0"/>
              <a:t>проектов управленческих решений и результатов их исполнения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Техническая экспертиза: заключение </a:t>
            </a:r>
            <a:r>
              <a:rPr lang="ru-RU" dirty="0"/>
              <a:t>органа строительного надзора и экспертизы о соответствии проектной </a:t>
            </a:r>
            <a:r>
              <a:rPr lang="ru-RU" dirty="0" smtClean="0"/>
              <a:t>документации по  адаптации здания</a:t>
            </a:r>
            <a:r>
              <a:rPr lang="ru-RU" dirty="0"/>
              <a:t>, </a:t>
            </a:r>
            <a:r>
              <a:rPr lang="ru-RU" dirty="0" smtClean="0"/>
              <a:t>сооружения нормативным </a:t>
            </a:r>
            <a:r>
              <a:rPr lang="ru-RU" dirty="0"/>
              <a:t>требованиям по безопасности и </a:t>
            </a:r>
            <a:r>
              <a:rPr lang="ru-RU" dirty="0" smtClean="0"/>
              <a:t>доступности, </a:t>
            </a:r>
          </a:p>
          <a:p>
            <a:r>
              <a:rPr lang="ru-RU" dirty="0" smtClean="0"/>
              <a:t>Данные </a:t>
            </a:r>
            <a:r>
              <a:rPr lang="ru-RU" dirty="0"/>
              <a:t>технической </a:t>
            </a:r>
            <a:r>
              <a:rPr lang="ru-RU" dirty="0" smtClean="0"/>
              <a:t>инвентаризации (возможность увеличения пятна застройки, перепланировки)</a:t>
            </a:r>
          </a:p>
          <a:p>
            <a:r>
              <a:rPr lang="ru-RU" dirty="0" smtClean="0"/>
              <a:t>Заключение уполномоченных </a:t>
            </a:r>
            <a:r>
              <a:rPr lang="ru-RU" dirty="0"/>
              <a:t>контролирующих и надзорных органов и организаций в соответствии с их компетенцией </a:t>
            </a:r>
            <a:r>
              <a:rPr lang="ru-RU" dirty="0" smtClean="0"/>
              <a:t>(</a:t>
            </a:r>
            <a:r>
              <a:rPr lang="ru-RU" dirty="0"/>
              <a:t>сведений из технических паспортов, актов технической экспертизы, заключений и актов обследования </a:t>
            </a:r>
            <a:r>
              <a:rPr lang="ru-RU" dirty="0" smtClean="0"/>
              <a:t>объектов, </a:t>
            </a:r>
            <a:r>
              <a:rPr lang="ru-RU" dirty="0"/>
              <a:t>проектно-сметной документации и т.п.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4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Техническая </a:t>
            </a:r>
            <a:r>
              <a:rPr lang="ru-RU" dirty="0" smtClean="0"/>
              <a:t>экспертиза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сложных случаях для принятия решения о технической возможности обустройства здания, помещений, ряда функционально-планировочных элементов дополнительно могут быть запрошены: </a:t>
            </a:r>
            <a:endParaRPr lang="ru-RU" dirty="0" smtClean="0"/>
          </a:p>
          <a:p>
            <a:r>
              <a:rPr lang="ru-RU" dirty="0" smtClean="0"/>
              <a:t>информация </a:t>
            </a:r>
            <a:r>
              <a:rPr lang="ru-RU" dirty="0"/>
              <a:t>по результатам технической экспертизы </a:t>
            </a:r>
            <a:r>
              <a:rPr lang="ru-RU" dirty="0" smtClean="0"/>
              <a:t>здания; </a:t>
            </a:r>
          </a:p>
          <a:p>
            <a:r>
              <a:rPr lang="ru-RU" dirty="0" smtClean="0"/>
              <a:t>заключение </a:t>
            </a:r>
            <a:r>
              <a:rPr lang="ru-RU" dirty="0"/>
              <a:t>органов строительного надзора и экспертизы, архитектуры, а также охраны и использования памятников истории и культуры;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необходимости определения объема работ и их финансового обеспечения может быть заказана разработка проектно-сметной документации.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7329-9A3C-4BAB-9832-49D8DD6261A5}" type="datetime1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6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Госстройнадзор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715963">
              <a:buNone/>
            </a:pPr>
            <a:r>
              <a:rPr lang="ru-RU" sz="2400" dirty="0"/>
              <a:t>Заключение </a:t>
            </a:r>
            <a:r>
              <a:rPr lang="ru-RU" sz="2400" dirty="0" err="1"/>
              <a:t>Стройнадзора</a:t>
            </a:r>
            <a:r>
              <a:rPr lang="ru-RU" sz="2400" dirty="0" smtClean="0"/>
              <a:t>, что планируемые работы по адаптации </a:t>
            </a:r>
            <a:r>
              <a:rPr lang="ru-RU" sz="2400" dirty="0"/>
              <a:t>не реконструкция и для </a:t>
            </a:r>
            <a:r>
              <a:rPr lang="ru-RU" sz="2400" dirty="0" smtClean="0"/>
              <a:t>их проведения </a:t>
            </a:r>
            <a:r>
              <a:rPr lang="ru-RU" sz="2400" dirty="0"/>
              <a:t>не </a:t>
            </a:r>
            <a:r>
              <a:rPr lang="ru-RU" sz="2400" dirty="0" smtClean="0"/>
              <a:t>требуется </a:t>
            </a:r>
            <a:r>
              <a:rPr lang="ru-RU" sz="2400" dirty="0"/>
              <a:t>разрешения на </a:t>
            </a:r>
            <a:r>
              <a:rPr lang="ru-RU" sz="2400" dirty="0" smtClean="0"/>
              <a:t>строительство.</a:t>
            </a:r>
            <a:r>
              <a:rPr lang="ru-RU" altLang="ru-RU" sz="2400" dirty="0" smtClean="0"/>
              <a:t> </a:t>
            </a:r>
            <a:r>
              <a:rPr lang="ru-RU" altLang="ru-RU" sz="2400" dirty="0"/>
              <a:t>Разрешение на строительство не требуется для сооружений без фундамента и общей площадью менее 40 м² (для Москвы), при перепланировке без ослабления несущих конструкций</a:t>
            </a:r>
            <a:endParaRPr lang="ru-RU" sz="2400" dirty="0"/>
          </a:p>
          <a:p>
            <a:pPr marL="0" indent="715963">
              <a:buNone/>
            </a:pPr>
            <a:r>
              <a:rPr lang="ru-RU" altLang="ru-RU" sz="2400" dirty="0" smtClean="0"/>
              <a:t>Разрешение на строительство при  изменении входной группы с устройством тамбура, расширением входной площадки, изменением лестничного марша, строительством пандуса, </a:t>
            </a:r>
            <a:r>
              <a:rPr lang="ru-RU" altLang="ru-RU" sz="2400" b="1" dirty="0" smtClean="0"/>
              <a:t>с устройством фундамента</a:t>
            </a:r>
            <a:r>
              <a:rPr lang="ru-RU" altLang="ru-RU" sz="2400" dirty="0" smtClean="0"/>
              <a:t>. При перепланировке с затрагиванием несущих конструкций, расширении дверных проемов в капитальных стенах.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6C8C-E468-41C1-B67A-176A4FD196C1}" type="datetime1">
              <a:rPr lang="ru-RU" smtClean="0"/>
              <a:t>06.03.2015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14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Согласование с архитектурно-планировочным управлением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При изменении фасада (изменение входной группы)  необходимо согласование с органами архитектуры. </a:t>
            </a:r>
          </a:p>
          <a:p>
            <a:pPr marL="0" indent="0">
              <a:buNone/>
            </a:pPr>
            <a:r>
              <a:rPr lang="ru-RU" dirty="0" smtClean="0"/>
              <a:t> Для этого необходим буклет: </a:t>
            </a:r>
            <a:r>
              <a:rPr lang="ru-RU" dirty="0"/>
              <a:t>фото существующего </a:t>
            </a:r>
            <a:r>
              <a:rPr lang="ru-RU" dirty="0" smtClean="0"/>
              <a:t>фасада и визуализация архитектурного решения.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933484"/>
            <a:ext cx="3563888" cy="205202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006" y="3933484"/>
            <a:ext cx="3452388" cy="19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52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Жилинспекция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 размещении объекта в жилом здании необходимо согласование с </a:t>
            </a:r>
            <a:r>
              <a:rPr lang="ru-RU" dirty="0" err="1" smtClean="0"/>
              <a:t>Жилинспекцией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sz="4000" dirty="0" smtClean="0"/>
              <a:t>Собственник </a:t>
            </a:r>
          </a:p>
          <a:p>
            <a:pPr marL="0" indent="0" algn="ctr">
              <a:buNone/>
            </a:pPr>
            <a:r>
              <a:rPr lang="ru-RU" dirty="0"/>
              <a:t>Согласование </a:t>
            </a:r>
            <a:r>
              <a:rPr lang="ru-RU" dirty="0" smtClean="0"/>
              <a:t>собственника </a:t>
            </a:r>
            <a:r>
              <a:rPr lang="ru-RU" dirty="0"/>
              <a:t>на то, что они разрешают, как собственники, внести изменения в их имущество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49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СЭС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Согласование при изменении назначения помещений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484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Пожнадзор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 адаптации здания необходимо обеспечение путей эвакуации инвалидов, зоны безопасности</a:t>
            </a:r>
          </a:p>
          <a:p>
            <a:pPr marL="0" indent="0">
              <a:buNone/>
            </a:pPr>
            <a:r>
              <a:rPr lang="ru-RU" dirty="0" smtClean="0"/>
              <a:t>Раздел СНиП 35-01 «Пути эвакуации»</a:t>
            </a:r>
          </a:p>
          <a:p>
            <a:pPr marL="0" indent="0">
              <a:buNone/>
            </a:pPr>
            <a:r>
              <a:rPr lang="ru-RU" dirty="0" smtClean="0"/>
              <a:t>СП    Пути эвакуации</a:t>
            </a:r>
          </a:p>
          <a:p>
            <a:pPr marL="0" indent="22225">
              <a:spcBef>
                <a:spcPct val="0"/>
              </a:spcBef>
              <a:buNone/>
            </a:pPr>
            <a:endParaRPr lang="ru-RU" altLang="ru-RU" dirty="0"/>
          </a:p>
          <a:p>
            <a:pPr marL="0" indent="22225">
              <a:spcBef>
                <a:spcPct val="0"/>
              </a:spcBef>
              <a:buNone/>
            </a:pPr>
            <a:r>
              <a:rPr lang="ru-RU" altLang="ru-RU" dirty="0" smtClean="0"/>
              <a:t>Перепланировка </a:t>
            </a:r>
            <a:r>
              <a:rPr lang="ru-RU" altLang="ru-RU" dirty="0"/>
              <a:t>помещений, </a:t>
            </a:r>
            <a:r>
              <a:rPr lang="ru-RU" altLang="ru-RU" dirty="0" smtClean="0"/>
              <a:t>изменение направления открывания дверей, установка </a:t>
            </a:r>
            <a:r>
              <a:rPr lang="ru-RU" altLang="ru-RU" dirty="0"/>
              <a:t>платформы подъемной для инвалидов, установка дополнительного </a:t>
            </a:r>
            <a:r>
              <a:rPr lang="ru-RU" altLang="ru-RU" dirty="0" smtClean="0"/>
              <a:t>оборудования, поручней </a:t>
            </a:r>
            <a:r>
              <a:rPr lang="ru-RU" altLang="ru-RU" dirty="0"/>
              <a:t>на </a:t>
            </a:r>
            <a:r>
              <a:rPr lang="ru-RU" altLang="ru-RU" dirty="0" smtClean="0"/>
              <a:t>лестнице может привести к </a:t>
            </a:r>
            <a:r>
              <a:rPr lang="ru-RU" altLang="ru-RU" dirty="0"/>
              <a:t>сужению путей </a:t>
            </a:r>
            <a:r>
              <a:rPr lang="ru-RU" altLang="ru-RU" dirty="0" smtClean="0"/>
              <a:t>эвакуации.</a:t>
            </a:r>
            <a:endParaRPr lang="ru-RU" alt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594-5D00-4DEA-9757-3CA513319974}" type="datetime1">
              <a:rPr lang="ru-RU" smtClean="0"/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77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718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Согласование с надзорными органами</vt:lpstr>
      <vt:lpstr>Для принятия решения об адаптации объекта отмечается, требуется ли дополнительная информация или согласование: </vt:lpstr>
      <vt:lpstr>Объективизация проектов управленческих решений и результатов их исполнения</vt:lpstr>
      <vt:lpstr>Техническая экспертиза</vt:lpstr>
      <vt:lpstr>Госстройнадзор</vt:lpstr>
      <vt:lpstr>Согласование с архитектурно-планировочным управлением</vt:lpstr>
      <vt:lpstr>Жилинспекция</vt:lpstr>
      <vt:lpstr>СЭС</vt:lpstr>
      <vt:lpstr>Пожнадзор</vt:lpstr>
      <vt:lpstr>Бюро технической инвентаризации БТИ</vt:lpstr>
      <vt:lpstr>Отдел подземных сооружений Геотрест</vt:lpstr>
      <vt:lpstr>Заключение уполномоченной организации (рекомендуется)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с надзорными органами</dc:title>
  <dc:creator>User</dc:creator>
  <cp:lastModifiedBy>Вера Осиновская</cp:lastModifiedBy>
  <cp:revision>6</cp:revision>
  <dcterms:created xsi:type="dcterms:W3CDTF">2015-03-03T15:58:00Z</dcterms:created>
  <dcterms:modified xsi:type="dcterms:W3CDTF">2015-03-06T02:22:26Z</dcterms:modified>
</cp:coreProperties>
</file>